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6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00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584" autoAdjust="0"/>
    <p:restoredTop sz="94660"/>
  </p:normalViewPr>
  <p:slideViewPr>
    <p:cSldViewPr>
      <p:cViewPr varScale="1">
        <p:scale>
          <a:sx n="65" d="100"/>
          <a:sy n="65" d="100"/>
        </p:scale>
        <p:origin x="-133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093F4-FD57-4531-B046-A3F8788EC44B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1BA5-610D-41CE-9AF1-C82AD0715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093F4-FD57-4531-B046-A3F8788EC44B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1BA5-610D-41CE-9AF1-C82AD0715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093F4-FD57-4531-B046-A3F8788EC44B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1BA5-610D-41CE-9AF1-C82AD0715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093F4-FD57-4531-B046-A3F8788EC44B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1BA5-610D-41CE-9AF1-C82AD0715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093F4-FD57-4531-B046-A3F8788EC44B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1BA5-610D-41CE-9AF1-C82AD0715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093F4-FD57-4531-B046-A3F8788EC44B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1BA5-610D-41CE-9AF1-C82AD0715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093F4-FD57-4531-B046-A3F8788EC44B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1BA5-610D-41CE-9AF1-C82AD0715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093F4-FD57-4531-B046-A3F8788EC44B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1BA5-610D-41CE-9AF1-C82AD0715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093F4-FD57-4531-B046-A3F8788EC44B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1BA5-610D-41CE-9AF1-C82AD0715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093F4-FD57-4531-B046-A3F8788EC44B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1BA5-610D-41CE-9AF1-C82AD0715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093F4-FD57-4531-B046-A3F8788EC44B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E1BA5-610D-41CE-9AF1-C82AD0715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093F4-FD57-4531-B046-A3F8788EC44B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E1BA5-610D-41CE-9AF1-C82AD0715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C:\Users\Akanksha singh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428605"/>
            <a:ext cx="6929485" cy="335758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85984" y="3071810"/>
            <a:ext cx="4301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Botanical Nomenclature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4701" y="4089165"/>
            <a:ext cx="323037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Presented by:</a:t>
            </a:r>
          </a:p>
          <a:p>
            <a:pPr algn="ctr"/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Ankit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Kumar Singh</a:t>
            </a:r>
          </a:p>
          <a:p>
            <a:pPr algn="ctr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pPr algn="ctr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Department of Botany</a:t>
            </a:r>
          </a:p>
          <a:p>
            <a:pPr algn="ctr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Marwari College</a:t>
            </a:r>
          </a:p>
          <a:p>
            <a:pPr algn="ctr"/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Lalit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Narayan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Mithila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University</a:t>
            </a:r>
          </a:p>
          <a:p>
            <a:pPr algn="ctr"/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Darbhanga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ankitbhu30@gmail.com</a:t>
            </a:r>
            <a:endParaRPr lang="en-US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714348" y="343895"/>
            <a:ext cx="7643866" cy="5585435"/>
            <a:chOff x="714348" y="343895"/>
            <a:chExt cx="7643866" cy="5585435"/>
          </a:xfrm>
        </p:grpSpPr>
        <p:sp>
          <p:nvSpPr>
            <p:cNvPr id="2" name="TextBox 1"/>
            <p:cNvSpPr txBox="1"/>
            <p:nvPr/>
          </p:nvSpPr>
          <p:spPr>
            <a:xfrm>
              <a:off x="1000100" y="1202280"/>
              <a:ext cx="7072362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Taxis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= orderly arrangement,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nomos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= law 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286116" y="343895"/>
              <a:ext cx="2071702" cy="584775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lvl="0"/>
              <a:r>
                <a:rPr lang="en-US" sz="3200" b="1" dirty="0" smtClean="0">
                  <a:ea typeface="Times New Roman" pitchFamily="18" charset="0"/>
                  <a:cs typeface="Arial" pitchFamily="34" charset="0"/>
                </a:rPr>
                <a:t>Taxonomy</a:t>
              </a:r>
              <a:endParaRPr lang="en-US" sz="32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14348" y="1817550"/>
              <a:ext cx="7643866" cy="175432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v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Taxonomy or systematic is the study or description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on variations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among organisms in order to come out with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 classification system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v"/>
              </a:pPr>
              <a:r>
                <a:rPr lang="en-IN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IN" dirty="0" smtClean="0">
                  <a:latin typeface="Times New Roman" pitchFamily="18" charset="0"/>
                  <a:cs typeface="Times New Roman" pitchFamily="18" charset="0"/>
                </a:rPr>
                <a:t>Taxonomy is principle and procedure of systematics which mainly deals with identification , classification and nomenclature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4348" y="3759505"/>
              <a:ext cx="7643866" cy="216982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Taxonomy includes study of following </a:t>
              </a:r>
              <a:r>
                <a:rPr lang="en-US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points 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Identification -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Identification of living organisms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Nomenclature-  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Nomenclature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of living organism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Classification   -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Classifications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of living organisms in groups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	</a:t>
              </a:r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Affinities -        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Study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of inter relationship between living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organisms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425552" y="428604"/>
            <a:ext cx="8302624" cy="6208720"/>
            <a:chOff x="425552" y="428604"/>
            <a:chExt cx="8302624" cy="6208720"/>
          </a:xfrm>
        </p:grpSpPr>
        <p:grpSp>
          <p:nvGrpSpPr>
            <p:cNvPr id="39" name="Group 38"/>
            <p:cNvGrpSpPr/>
            <p:nvPr/>
          </p:nvGrpSpPr>
          <p:grpSpPr>
            <a:xfrm>
              <a:off x="1500166" y="428604"/>
              <a:ext cx="7228010" cy="2714644"/>
              <a:chOff x="1500166" y="428604"/>
              <a:chExt cx="7228010" cy="2714644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3143240" y="428604"/>
                <a:ext cx="2071702" cy="400110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IN" sz="2000" b="1" dirty="0" smtClean="0"/>
                  <a:t>   Nomenclature</a:t>
                </a:r>
                <a:endParaRPr lang="en-US" sz="2000" b="1" dirty="0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 rot="16200000" flipH="1">
                <a:off x="4125696" y="982433"/>
                <a:ext cx="171394" cy="683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2500298" y="1071546"/>
                <a:ext cx="3643338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rot="5400000">
                <a:off x="2358216" y="1214422"/>
                <a:ext cx="284958" cy="79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rot="5400000">
                <a:off x="6001554" y="1214422"/>
                <a:ext cx="284958" cy="79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1500166" y="1416594"/>
                <a:ext cx="2714644" cy="36933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IN" dirty="0" smtClean="0">
                    <a:latin typeface="Times New Roman" pitchFamily="18" charset="0"/>
                    <a:cs typeface="Times New Roman" pitchFamily="18" charset="0"/>
                  </a:rPr>
                  <a:t>Vernacular nomenclature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214942" y="1416594"/>
                <a:ext cx="2643206" cy="36933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IN" dirty="0" smtClean="0">
                    <a:latin typeface="Times New Roman" pitchFamily="18" charset="0"/>
                    <a:cs typeface="Times New Roman" pitchFamily="18" charset="0"/>
                  </a:rPr>
                  <a:t>Scientific nomenclature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rot="5400000">
                <a:off x="5786287" y="2143115"/>
                <a:ext cx="571504" cy="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357686" y="2410762"/>
                <a:ext cx="3643180" cy="1810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rot="5400000">
                <a:off x="4215604" y="2553638"/>
                <a:ext cx="284958" cy="79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rot="5400000">
                <a:off x="7858784" y="2571744"/>
                <a:ext cx="284958" cy="794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2857488" y="2773916"/>
                <a:ext cx="2790020" cy="36933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IN" dirty="0" smtClean="0">
                    <a:latin typeface="Times New Roman" pitchFamily="18" charset="0"/>
                    <a:cs typeface="Times New Roman" pitchFamily="18" charset="0"/>
                  </a:rPr>
                  <a:t>Polynomial nomenclature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215074" y="2773916"/>
                <a:ext cx="2513102" cy="36933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IN" dirty="0" smtClean="0">
                    <a:latin typeface="Times New Roman" pitchFamily="18" charset="0"/>
                    <a:cs typeface="Times New Roman" pitchFamily="18" charset="0"/>
                  </a:rPr>
                  <a:t>Binomial nomenclature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425552" y="3357562"/>
              <a:ext cx="7861224" cy="3279762"/>
              <a:chOff x="425552" y="3357562"/>
              <a:chExt cx="7861224" cy="3279762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428596" y="3357562"/>
                <a:ext cx="45720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Font typeface="Wingdings" pitchFamily="2" charset="2"/>
                  <a:buChar char="v"/>
                </a:pPr>
                <a:r>
                  <a:rPr lang="en-IN" sz="2000" b="1" dirty="0" smtClean="0">
                    <a:latin typeface="Arial Black" pitchFamily="34" charset="0"/>
                    <a:cs typeface="Times New Roman" pitchFamily="18" charset="0"/>
                  </a:rPr>
                  <a:t>Vernacular nomenclature</a:t>
                </a:r>
                <a:endParaRPr lang="en-US" sz="2000" b="1" dirty="0">
                  <a:latin typeface="Arial Black" pitchFamily="34" charset="0"/>
                  <a:cs typeface="Times New Roman" pitchFamily="18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85786" y="3714752"/>
                <a:ext cx="7500990" cy="646331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en-IN" dirty="0" smtClean="0"/>
                  <a:t> </a:t>
                </a:r>
                <a:r>
                  <a:rPr lang="en-IN" dirty="0" smtClean="0">
                    <a:latin typeface="Times New Roman" pitchFamily="18" charset="0"/>
                    <a:cs typeface="Times New Roman" pitchFamily="18" charset="0"/>
                  </a:rPr>
                  <a:t>Common nomenclature</a:t>
                </a:r>
              </a:p>
              <a:p>
                <a:pPr>
                  <a:buFont typeface="Wingdings" pitchFamily="2" charset="2"/>
                  <a:buChar char="Ø"/>
                </a:pPr>
                <a:r>
                  <a:rPr lang="en-IN" dirty="0" smtClean="0">
                    <a:latin typeface="Times New Roman" pitchFamily="18" charset="0"/>
                    <a:cs typeface="Times New Roman" pitchFamily="18" charset="0"/>
                  </a:rPr>
                  <a:t> Local language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808584" y="4425743"/>
                <a:ext cx="7478192" cy="646331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IN" b="1" dirty="0" smtClean="0">
                    <a:latin typeface="Arial Black" pitchFamily="34" charset="0"/>
                  </a:rPr>
                  <a:t>Demerit of </a:t>
                </a:r>
                <a:r>
                  <a:rPr lang="en-IN" b="1" dirty="0" smtClean="0">
                    <a:latin typeface="Arial Black" pitchFamily="34" charset="0"/>
                    <a:cs typeface="Times New Roman" pitchFamily="18" charset="0"/>
                  </a:rPr>
                  <a:t>Vernacular </a:t>
                </a:r>
                <a:r>
                  <a:rPr lang="en-IN" b="1" dirty="0" smtClean="0">
                    <a:latin typeface="Arial Black" pitchFamily="34" charset="0"/>
                    <a:cs typeface="Times New Roman" pitchFamily="18" charset="0"/>
                  </a:rPr>
                  <a:t>nomenclature</a:t>
                </a:r>
                <a:endParaRPr lang="en-IN" b="1" dirty="0" smtClean="0">
                  <a:latin typeface="Arial Black" pitchFamily="34" charset="0"/>
                </a:endParaRPr>
              </a:p>
              <a:p>
                <a:pPr>
                  <a:buFont typeface="Wingdings" pitchFamily="2" charset="2"/>
                  <a:buChar char="ü"/>
                </a:pPr>
                <a:r>
                  <a:rPr lang="en-IN" dirty="0" smtClean="0">
                    <a:latin typeface="Times New Roman" pitchFamily="18" charset="0"/>
                    <a:cs typeface="Times New Roman" pitchFamily="18" charset="0"/>
                  </a:rPr>
                  <a:t>  Name  are not uniform, internationally having no meaning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25552" y="5143512"/>
                <a:ext cx="407501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Font typeface="Wingdings" pitchFamily="2" charset="2"/>
                  <a:buChar char="v"/>
                </a:pPr>
                <a:r>
                  <a:rPr lang="en-IN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IN" sz="2000" dirty="0" smtClean="0">
                    <a:latin typeface="Arial Black" pitchFamily="34" charset="0"/>
                    <a:cs typeface="Times New Roman" pitchFamily="18" charset="0"/>
                  </a:rPr>
                  <a:t>Polynomial nomenclature</a:t>
                </a:r>
                <a:endParaRPr lang="en-US" sz="2000" dirty="0">
                  <a:latin typeface="Arial Black" pitchFamily="34" charset="0"/>
                  <a:cs typeface="Times New Roman" pitchFamily="18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85786" y="5572140"/>
                <a:ext cx="7500990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pPr>
                  <a:buFont typeface="Wingdings" pitchFamily="2" charset="2"/>
                  <a:buChar char="Ø"/>
                </a:pPr>
                <a:r>
                  <a:rPr lang="en-IN" dirty="0" smtClean="0">
                    <a:latin typeface="Times New Roman" pitchFamily="18" charset="0"/>
                    <a:cs typeface="Times New Roman" pitchFamily="18" charset="0"/>
                  </a:rPr>
                  <a:t> Name consist of multiple words which describe the character of organisms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766424" y="5990993"/>
                <a:ext cx="7520352" cy="646331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IN" b="1" dirty="0" smtClean="0">
                    <a:latin typeface="Arial Black" pitchFamily="34" charset="0"/>
                  </a:rPr>
                  <a:t>Demerit of </a:t>
                </a:r>
                <a:r>
                  <a:rPr lang="en-IN" b="1" dirty="0" smtClean="0">
                    <a:latin typeface="Arial Black" pitchFamily="34" charset="0"/>
                    <a:cs typeface="Times New Roman" pitchFamily="18" charset="0"/>
                  </a:rPr>
                  <a:t>Polynomial nomenclature</a:t>
                </a:r>
                <a:endParaRPr lang="en-IN" b="1" dirty="0" smtClean="0">
                  <a:latin typeface="Arial Black" pitchFamily="34" charset="0"/>
                </a:endParaRPr>
              </a:p>
              <a:p>
                <a:pPr>
                  <a:buFont typeface="Wingdings" pitchFamily="2" charset="2"/>
                  <a:buChar char="ü"/>
                </a:pPr>
                <a:r>
                  <a:rPr lang="en-IN" dirty="0" smtClean="0">
                    <a:latin typeface="Times New Roman" pitchFamily="18" charset="0"/>
                    <a:cs typeface="Times New Roman" pitchFamily="18" charset="0"/>
                  </a:rPr>
                  <a:t>  Name much lengthy , so hard to remember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21588" y="317956"/>
            <a:ext cx="8536692" cy="5039870"/>
            <a:chOff x="321588" y="317956"/>
            <a:chExt cx="8536692" cy="5039870"/>
          </a:xfrm>
        </p:grpSpPr>
        <p:sp>
          <p:nvSpPr>
            <p:cNvPr id="2" name="TextBox 1"/>
            <p:cNvSpPr txBox="1"/>
            <p:nvPr/>
          </p:nvSpPr>
          <p:spPr>
            <a:xfrm>
              <a:off x="538648" y="317956"/>
              <a:ext cx="4247666" cy="461665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IN" sz="2400" dirty="0" smtClean="0">
                  <a:latin typeface="Arial Black" pitchFamily="34" charset="0"/>
                  <a:cs typeface="Times New Roman" pitchFamily="18" charset="0"/>
                </a:rPr>
                <a:t>Binomial nomenclature</a:t>
              </a:r>
              <a:endParaRPr lang="en-US" sz="2400" dirty="0">
                <a:latin typeface="Arial Black" pitchFamily="34" charset="0"/>
                <a:cs typeface="Times New Roman" pitchFamily="18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21588" y="917893"/>
              <a:ext cx="8536692" cy="4439933"/>
            </a:xfrm>
            <a:prstGeom prst="rect">
              <a:avLst/>
            </a:prstGeom>
            <a:solidFill>
              <a:srgbClr val="66CCFF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  <a:buFont typeface="Wingdings" pitchFamily="2" charset="2"/>
                <a:buChar char="Ø"/>
              </a:pPr>
              <a:r>
                <a:rPr lang="en-US" dirty="0" smtClean="0"/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Binomial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system was first proposed by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Gaspard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Bauhin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in his book - “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Pinax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Theatre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Botanica</a:t>
              </a:r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200000"/>
                </a:lnSpc>
                <a:buFont typeface="Wingdings" pitchFamily="2" charset="2"/>
                <a:buChar char="Ø"/>
              </a:pP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Carolus Linnaeus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used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this nomenclature system for the first time on large scale and proposed scientific name of all the plants and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animals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Ø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Linnaeus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is the founder of binomial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system</a:t>
              </a:r>
            </a:p>
            <a:p>
              <a:pPr>
                <a:lnSpc>
                  <a:spcPct val="200000"/>
                </a:lnSpc>
                <a:buFont typeface="Wingdings" pitchFamily="2" charset="2"/>
                <a:buChar char="Ø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Linnaeus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proposed scientific name of plants in his book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“Species plantarum”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. It was published on 1 May 1753. So this was the initiation of binomial system for plants. So any name proposed (for plants) before this date is not accepted today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7068" y="2058906"/>
            <a:ext cx="7955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Black" pitchFamily="34" charset="0"/>
              </a:rPr>
              <a:t>ICBN: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International Code of Botanical Nomenclature</a:t>
            </a:r>
          </a:p>
          <a:p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52016" y="642918"/>
            <a:ext cx="8215370" cy="5617768"/>
            <a:chOff x="552016" y="642918"/>
            <a:chExt cx="8215370" cy="5617768"/>
          </a:xfrm>
        </p:grpSpPr>
        <p:sp>
          <p:nvSpPr>
            <p:cNvPr id="4" name="TextBox 3"/>
            <p:cNvSpPr txBox="1"/>
            <p:nvPr/>
          </p:nvSpPr>
          <p:spPr>
            <a:xfrm>
              <a:off x="642910" y="642918"/>
              <a:ext cx="2214578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Principle of Priority 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52016" y="1101028"/>
              <a:ext cx="821537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The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nomenclature is done by principle of priority. If two names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are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proposed for any plant after the 1753,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valid name is the earlier name proposed just after 1 May, 1753.</a:t>
              </a:r>
            </a:p>
            <a:p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4348" y="2428868"/>
              <a:ext cx="7643866" cy="383181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IN" dirty="0" smtClean="0"/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According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to binomial system name of any species consists of two names -</a:t>
              </a:r>
            </a:p>
            <a:p>
              <a:pPr>
                <a:lnSpc>
                  <a:spcPct val="150000"/>
                </a:lnSpc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  Generic name - Name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genus</a:t>
              </a:r>
            </a:p>
            <a:p>
              <a:pPr>
                <a:lnSpc>
                  <a:spcPct val="150000"/>
                </a:lnSpc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   Specific name -Trival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name</a:t>
              </a:r>
            </a:p>
            <a:p>
              <a:pPr>
                <a:lnSpc>
                  <a:spcPct val="150000"/>
                </a:lnSpc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    e.g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b="1" i="1" dirty="0" smtClean="0">
                  <a:latin typeface="Times New Roman" pitchFamily="18" charset="0"/>
                  <a:cs typeface="Times New Roman" pitchFamily="18" charset="0"/>
                </a:rPr>
                <a:t>Solanum tuberosum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(Potato)	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             </a:t>
              </a:r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         </a:t>
              </a:r>
            </a:p>
            <a:p>
              <a:pPr>
                <a:lnSpc>
                  <a:spcPct val="150000"/>
                </a:lnSpc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         Generic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name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Specific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name	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IN" dirty="0" smtClean="0">
                  <a:latin typeface="Times New Roman" pitchFamily="18" charset="0"/>
                  <a:cs typeface="Times New Roman" pitchFamily="18" charset="0"/>
                </a:rPr>
                <a:t>Botanical nomenclature is independent of Zoological nomenclature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In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plant nomenclature (ICBN) tautonyms re not valid e.g. generic name and specific name should not be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same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in plants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 rot="5400000">
            <a:off x="1893869" y="4321181"/>
            <a:ext cx="64294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2929720" y="4356900"/>
            <a:ext cx="57150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331622"/>
            <a:ext cx="8501122" cy="59093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letter of generic name should be in capital letter and first letter of specific name should be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small letter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Mangifera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indica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written with free hand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generic name sand specific name should 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separately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underlined.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If typed it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shold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italized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scientist (who proposed nomenclature) should be written in short after the specific name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Mangifera indica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scientist should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neither underlined nor written in italics, but written in roman letters (simples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alphabets).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any scientist has proposed wrong name then his name should be written in bracket and the scientist who corrected the name should be written after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bracket.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Name based on type specimens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Scientific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names are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Latin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42844" y="285728"/>
            <a:ext cx="8858312" cy="6072230"/>
            <a:chOff x="142844" y="285728"/>
            <a:chExt cx="8858312" cy="6072230"/>
          </a:xfrm>
        </p:grpSpPr>
        <p:sp>
          <p:nvSpPr>
            <p:cNvPr id="2" name="TextBox 1"/>
            <p:cNvSpPr txBox="1"/>
            <p:nvPr/>
          </p:nvSpPr>
          <p:spPr>
            <a:xfrm>
              <a:off x="285720" y="1071546"/>
              <a:ext cx="2071702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IN" b="1" dirty="0" smtClean="0">
                  <a:latin typeface="Algerian" pitchFamily="82" charset="0"/>
                </a:rPr>
                <a:t>Typification</a:t>
              </a:r>
              <a:endParaRPr lang="en-US" b="1" dirty="0">
                <a:latin typeface="Algerian" pitchFamily="8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85720" y="1559470"/>
              <a:ext cx="8643998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en-IN" dirty="0" smtClean="0">
                  <a:latin typeface="Times New Roman" pitchFamily="18" charset="0"/>
                  <a:cs typeface="Times New Roman" pitchFamily="18" charset="0"/>
                </a:rPr>
                <a:t> Naming on the basis of types which may be specimen or any illustration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2844" y="285728"/>
              <a:ext cx="8858312" cy="64633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 same taxon has often been described and named more than once. The later names are called synonyms and are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illegitimate,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85720" y="2031864"/>
              <a:ext cx="8644030" cy="175432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dirty="0" smtClean="0"/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nomenclatural type (typus) of a taxon is an element to which the name of a taxon is permanently attached, whether as a correct name or a synonym </a:t>
              </a:r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nomenclatural type is not necessarily the most typical or representative element of a taxon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5720" y="4211429"/>
              <a:ext cx="8643998" cy="64633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Holotype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is the specimen or illustration used by the author or designated by him/her as the nomenclatural type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85720" y="3845486"/>
              <a:ext cx="28642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 err="1" smtClean="0">
                  <a:latin typeface="Arial Black" pitchFamily="34" charset="0"/>
                  <a:cs typeface="Times New Roman" pitchFamily="18" charset="0"/>
                </a:rPr>
                <a:t>Holotype</a:t>
              </a:r>
              <a:endParaRPr lang="en-US" dirty="0">
                <a:latin typeface="Arial Black" pitchFamily="34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5720" y="5434628"/>
              <a:ext cx="8643998" cy="9233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lectotype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is a specimen or illustration selected from the original material to serve as a nomenclatural type when no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holotype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was indicated at the time of publication or is missing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5720" y="5059932"/>
              <a:ext cx="28642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 err="1" smtClean="0">
                  <a:latin typeface="Arial Black" pitchFamily="34" charset="0"/>
                  <a:cs typeface="Times New Roman" pitchFamily="18" charset="0"/>
                </a:rPr>
                <a:t>Lectotype</a:t>
              </a:r>
              <a:endParaRPr lang="en-US" dirty="0">
                <a:latin typeface="Arial Black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2864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>
                <a:latin typeface="Arial Black" pitchFamily="34" charset="0"/>
                <a:cs typeface="Times New Roman" pitchFamily="18" charset="0"/>
              </a:rPr>
              <a:t>Neotype</a:t>
            </a:r>
            <a:endParaRPr lang="en-US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845222"/>
            <a:ext cx="2864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>
                <a:latin typeface="Arial Black" pitchFamily="34" charset="0"/>
                <a:cs typeface="Times New Roman" pitchFamily="18" charset="0"/>
              </a:rPr>
              <a:t>Syntype</a:t>
            </a:r>
            <a:endParaRPr lang="en-US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606" y="662672"/>
            <a:ext cx="8660112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neotype is a specimen or illustration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selected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serve as a nomenclatural type as long as all of the material on which the name of the taxon was based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missing.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2214554"/>
            <a:ext cx="8643998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syntype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any one of two or more specimens cited by the author when no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holotype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was designated, or any of one of two or more specimens simultaneously designated as types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1860" y="3273982"/>
            <a:ext cx="1831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latin typeface="Arial Black" pitchFamily="34" charset="0"/>
                <a:cs typeface="Times New Roman" pitchFamily="18" charset="0"/>
              </a:rPr>
              <a:t>Isotype</a:t>
            </a:r>
            <a:endParaRPr lang="en-US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4414" y="414338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5720" y="3631172"/>
            <a:ext cx="864399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isotype is any duplicate of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holotype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it is always a specimen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282" y="4059800"/>
            <a:ext cx="2864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latin typeface="Arial Black" pitchFamily="34" charset="0"/>
                <a:cs typeface="Times New Roman" pitchFamily="18" charset="0"/>
              </a:rPr>
              <a:t>Paratype</a:t>
            </a:r>
            <a:endParaRPr lang="en-US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720" y="4456379"/>
            <a:ext cx="8643998" cy="161582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paratype is a specimen or illustration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neither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holotype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isotype, nor one of the syntypes if two or more specimens were simultaneously designed 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prepared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some other plant of same species having some variations.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</TotalTime>
  <Words>660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Akanksha singh</dc:creator>
  <cp:lastModifiedBy>Akanksha singh</cp:lastModifiedBy>
  <cp:revision>45</cp:revision>
  <dcterms:created xsi:type="dcterms:W3CDTF">2020-04-01T09:23:26Z</dcterms:created>
  <dcterms:modified xsi:type="dcterms:W3CDTF">2020-04-03T11:22:09Z</dcterms:modified>
</cp:coreProperties>
</file>